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12192000"/>
  <p:notesSz cx="6858000" cy="1857375"/>
  <p:embeddedFontLst>
    <p:embeddedFont>
      <p:font typeface="IBM Plex Sans"/>
      <p:regular r:id="rId24"/>
      <p:bold r:id="rId25"/>
      <p:italic r:id="rId26"/>
      <p:boldItalic r:id="rId27"/>
    </p:embeddedFont>
    <p:embeddedFont>
      <p:font typeface="IBM Plex Mono SemiBold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  <p:embeddedFont>
      <p:font typeface="IBM Plex Mon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IBMPlexSans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IBMPlexSans-italic.fntdata"/><Relationship Id="rId25" Type="http://schemas.openxmlformats.org/officeDocument/2006/relationships/font" Target="fonts/IBMPlexSans-bold.fntdata"/><Relationship Id="rId28" Type="http://schemas.openxmlformats.org/officeDocument/2006/relationships/font" Target="fonts/IBMPlexMonoSemiBold-regular.fntdata"/><Relationship Id="rId27" Type="http://schemas.openxmlformats.org/officeDocument/2006/relationships/font" Target="fonts/IBMPlex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IBMPlexMonoSemiBo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IBMPlexMonoSemiBold-boldItalic.fntdata"/><Relationship Id="rId30" Type="http://schemas.openxmlformats.org/officeDocument/2006/relationships/font" Target="fonts/IBMPlexMonoSemiBold-italic.fntdata"/><Relationship Id="rId11" Type="http://schemas.openxmlformats.org/officeDocument/2006/relationships/slide" Target="slides/slide7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6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9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8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1.xml"/><Relationship Id="rId37" Type="http://schemas.openxmlformats.org/officeDocument/2006/relationships/font" Target="fonts/IBMPlexMono-bold.fntdata"/><Relationship Id="rId14" Type="http://schemas.openxmlformats.org/officeDocument/2006/relationships/slide" Target="slides/slide10.xml"/><Relationship Id="rId36" Type="http://schemas.openxmlformats.org/officeDocument/2006/relationships/font" Target="fonts/IBMPlexMono-regular.fntdata"/><Relationship Id="rId17" Type="http://schemas.openxmlformats.org/officeDocument/2006/relationships/slide" Target="slides/slide13.xml"/><Relationship Id="rId39" Type="http://schemas.openxmlformats.org/officeDocument/2006/relationships/font" Target="fonts/IBMPlexMono-boldItalic.fntdata"/><Relationship Id="rId16" Type="http://schemas.openxmlformats.org/officeDocument/2006/relationships/slide" Target="slides/slide12.xml"/><Relationship Id="rId38" Type="http://schemas.openxmlformats.org/officeDocument/2006/relationships/font" Target="fonts/IBMPlexMono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9" name="Google Shape;19;p2"/>
          <p:cNvCxnSpPr/>
          <p:nvPr/>
        </p:nvCxnSpPr>
        <p:spPr>
          <a:xfrm>
            <a:off x="838200" y="1364249"/>
            <a:ext cx="10515600" cy="368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3200"/>
              <a:buFont typeface="IBM Plex Mono SemiBold"/>
              <a:buNone/>
              <a:defRPr sz="3200"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  <a:defRPr sz="16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  <a:defRPr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" type="body"/>
          </p:nvPr>
        </p:nvSpPr>
        <p:spPr>
          <a:xfrm rot="5400000">
            <a:off x="3920331" y="-1234281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Char char="•"/>
              <a:defRPr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400"/>
              <a:buChar char="•"/>
              <a:defRPr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  <a:defRPr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2_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838200" y="169068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3" name="Google Shape;23;p3"/>
          <p:cNvCxnSpPr/>
          <p:nvPr/>
        </p:nvCxnSpPr>
        <p:spPr>
          <a:xfrm>
            <a:off x="838200" y="1296645"/>
            <a:ext cx="10515600" cy="368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ctrTitle"/>
          </p:nvPr>
        </p:nvSpPr>
        <p:spPr>
          <a:xfrm>
            <a:off x="2880360" y="1168401"/>
            <a:ext cx="643128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800"/>
              <a:buFont typeface="IBM Plex Mono SemiBold"/>
              <a:buNone/>
              <a:defRPr sz="48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subTitle"/>
          </p:nvPr>
        </p:nvSpPr>
        <p:spPr>
          <a:xfrm>
            <a:off x="2880360" y="3731247"/>
            <a:ext cx="643128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2400"/>
              <a:buNone/>
              <a:defRPr b="1" sz="2400">
                <a:solidFill>
                  <a:srgbClr val="00B0F0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27" name="Google Shape;27;p4"/>
          <p:cNvCxnSpPr/>
          <p:nvPr/>
        </p:nvCxnSpPr>
        <p:spPr>
          <a:xfrm>
            <a:off x="2880360" y="3649111"/>
            <a:ext cx="643128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" name="Google Shape;28;p4"/>
          <p:cNvSpPr/>
          <p:nvPr/>
        </p:nvSpPr>
        <p:spPr>
          <a:xfrm>
            <a:off x="4093580" y="5537419"/>
            <a:ext cx="4004840" cy="304359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© IBM Corporation. All rights reserved.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6000"/>
              <a:buFont typeface="IBM Plex Mono SemiBold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7" name="Google Shape;37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800"/>
              <a:buFont typeface="IBM Plex Mono SemiBold"/>
              <a:buNone/>
              <a:defRPr sz="4800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2" name="Google Shape;4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0139" y="6371623"/>
            <a:ext cx="2456070" cy="378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5870" y="6371623"/>
            <a:ext cx="3375991" cy="3977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Blank" showMasterSp="0">
  <p:cSld name="3_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0139" y="6371623"/>
            <a:ext cx="2456070" cy="378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5870" y="6371623"/>
            <a:ext cx="3375991" cy="3977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3200"/>
              <a:buFont typeface="IBM Plex Mono SemiBold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200"/>
              <a:buChar char="•"/>
              <a:defRPr sz="3200"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800"/>
              <a:buChar char="•"/>
              <a:defRPr sz="2800"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400"/>
              <a:buChar char="•"/>
              <a:defRPr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  <a:defRPr sz="2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  <a:defRPr sz="2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None/>
              <a:defRPr sz="1600"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2.png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  <a:defRPr b="0" i="0" sz="4000" u="none" cap="none" strike="noStrike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478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70C0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0070C0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70C0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70C0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70C0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" name="Google Shape;12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40139" y="6371623"/>
            <a:ext cx="2456070" cy="378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75870" y="6371623"/>
            <a:ext cx="3375991" cy="397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"/>
          <p:cNvPicPr preferRelativeResize="0"/>
          <p:nvPr/>
        </p:nvPicPr>
        <p:blipFill rotWithShape="1">
          <a:blip r:embed="rId3">
            <a:alphaModFix amt="3000"/>
          </a:blip>
          <a:srcRect b="0" l="0" r="0" t="0"/>
          <a:stretch/>
        </p:blipFill>
        <p:spPr>
          <a:xfrm>
            <a:off x="1066800" y="861346"/>
            <a:ext cx="10058400" cy="569975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ataplatform.cloud.ibm.com/dashboards/e6899dba-4362-4dd7-bf1c-3ea979161159/view/4737ea211e9d1bca1fb6e6e4079029522837715db3bbd007d2877b495e612797f03d1793c82f4f08d847016afaba1708cc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cf-courses-data.s3.us.cloud-object-storage.appdomain.cloud/IBM-DA0321EN-SkillsNetwork/LargeData/m1_survey_data.csv" TargetMode="External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6172200" y="2345725"/>
            <a:ext cx="55569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659B"/>
              </a:buClr>
              <a:buSzPct val="100000"/>
              <a:buFont typeface="IBM Plex Mono SemiBold"/>
              <a:buNone/>
            </a:pPr>
            <a:r>
              <a:rPr lang="en-US">
                <a:solidFill>
                  <a:srgbClr val="0E659B"/>
                </a:solidFill>
              </a:rPr>
              <a:t>The 2019 Stack Overflow Developer Survey Results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569" y="1825625"/>
            <a:ext cx="4794861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idx="2" type="body"/>
          </p:nvPr>
        </p:nvSpPr>
        <p:spPr>
          <a:xfrm>
            <a:off x="6172200" y="3938022"/>
            <a:ext cx="5181600" cy="20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Tenzin Tsundue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F</a:t>
            </a:r>
            <a:r>
              <a:rPr lang="en-US"/>
              <a:t>ebruary 6 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DASHBOARD</a:t>
            </a:r>
            <a:endParaRPr/>
          </a:p>
        </p:txBody>
      </p:sp>
      <p:sp>
        <p:nvSpPr>
          <p:cNvPr id="138" name="Google Shape;138;p24"/>
          <p:cNvSpPr txBox="1"/>
          <p:nvPr>
            <p:ph idx="2" type="body"/>
          </p:nvPr>
        </p:nvSpPr>
        <p:spPr>
          <a:xfrm>
            <a:off x="4285075" y="4008000"/>
            <a:ext cx="7068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None/>
            </a:pPr>
            <a:r>
              <a:rPr lang="en-US" sz="2200"/>
              <a:t>For viewing the dashboard please click </a:t>
            </a:r>
            <a:r>
              <a:rPr lang="en-US" sz="2200" u="sng">
                <a:solidFill>
                  <a:schemeClr val="hlink"/>
                </a:solidFill>
                <a:hlinkClick r:id="rId3"/>
              </a:rPr>
              <a:t>HERE</a:t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7475" y="1901819"/>
            <a:ext cx="3054361" cy="305436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 txBox="1"/>
          <p:nvPr>
            <p:ph idx="2" type="body"/>
          </p:nvPr>
        </p:nvSpPr>
        <p:spPr>
          <a:xfrm>
            <a:off x="4131825" y="2278025"/>
            <a:ext cx="7068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None/>
            </a:pPr>
            <a:r>
              <a:rPr lang="en-US" sz="2200"/>
              <a:t>The Dashboard consists of three tabs:</a:t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5075" y="2877100"/>
            <a:ext cx="7330150" cy="82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DASHBOARD TAB 1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838200" y="169068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571749"/>
            <a:ext cx="8204250" cy="458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DASHBOARD TAB 2</a:t>
            </a:r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838200" y="169068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5" name="Google Shape;15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558012"/>
            <a:ext cx="8211324" cy="4616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DASHBOARD TAB 3</a:t>
            </a:r>
            <a:endParaRPr/>
          </a:p>
        </p:txBody>
      </p:sp>
      <p:sp>
        <p:nvSpPr>
          <p:cNvPr id="161" name="Google Shape;161;p27"/>
          <p:cNvSpPr txBox="1"/>
          <p:nvPr>
            <p:ph idx="1" type="body"/>
          </p:nvPr>
        </p:nvSpPr>
        <p:spPr>
          <a:xfrm>
            <a:off x="838200" y="169068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609262"/>
            <a:ext cx="8012424" cy="451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DISCUSSION</a:t>
            </a:r>
            <a:endParaRPr/>
          </a:p>
        </p:txBody>
      </p:sp>
      <p:pic>
        <p:nvPicPr>
          <p:cNvPr id="168" name="Google Shape;168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Is python become the most popular languages in near future?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Future of MS SQL Server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Why workplaces is male dominated?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OVERALL FINDINGS &amp; IMPLICATIONS</a:t>
            </a:r>
            <a:endParaRPr/>
          </a:p>
        </p:txBody>
      </p:sp>
      <p:sp>
        <p:nvSpPr>
          <p:cNvPr id="175" name="Google Shape;175;p29"/>
          <p:cNvSpPr txBox="1"/>
          <p:nvPr>
            <p:ph idx="1" type="body"/>
          </p:nvPr>
        </p:nvSpPr>
        <p:spPr>
          <a:xfrm>
            <a:off x="813816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Findings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Char char="•"/>
            </a:pPr>
            <a:r>
              <a:rPr lang="en-US"/>
              <a:t>Most participant are male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Java is and remain the most popular language for this and next year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Linux continue to gain more share in the market</a:t>
            </a:r>
            <a:endParaRPr/>
          </a:p>
        </p:txBody>
      </p:sp>
      <p:sp>
        <p:nvSpPr>
          <p:cNvPr id="176" name="Google Shape;176;p2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Implications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Char char="•"/>
            </a:pPr>
            <a:r>
              <a:rPr lang="en-US"/>
              <a:t>PostgreSQL most likely will become the most popular DB in near future 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Python can be the rising star of languages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82" name="Google Shape;182;p30"/>
          <p:cNvSpPr txBox="1"/>
          <p:nvPr>
            <p:ph idx="2" type="body"/>
          </p:nvPr>
        </p:nvSpPr>
        <p:spPr>
          <a:xfrm>
            <a:off x="4544291" y="1825625"/>
            <a:ext cx="680950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Char char="•"/>
            </a:pPr>
            <a:r>
              <a:rPr lang="en-US"/>
              <a:t>SWIFT and Python programmer have higher salary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developer job market is dominated by males 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Age of workforces currently is between 25-30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PostgreSQL become more popular next year</a:t>
            </a:r>
            <a:endParaRPr/>
          </a:p>
        </p:txBody>
      </p:sp>
      <p:pic>
        <p:nvPicPr>
          <p:cNvPr id="183" name="Google Shape;183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5967" y="2113896"/>
            <a:ext cx="3054361" cy="30543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APPENDIX</a:t>
            </a:r>
            <a:endParaRPr/>
          </a:p>
        </p:txBody>
      </p:sp>
      <p:pic>
        <p:nvPicPr>
          <p:cNvPr id="189" name="Google Shape;189;p3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857" y="1849823"/>
            <a:ext cx="3194581" cy="3194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5847" y="1831711"/>
            <a:ext cx="9557503" cy="31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538251" y="383050"/>
            <a:ext cx="9386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GITHUB JOB POSTINGS</a:t>
            </a:r>
            <a:endParaRPr/>
          </a:p>
        </p:txBody>
      </p:sp>
      <p:pic>
        <p:nvPicPr>
          <p:cNvPr id="196" name="Google Shape;1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050" y="1590775"/>
            <a:ext cx="8598801" cy="4299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538248" y="383051"/>
            <a:ext cx="592905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POPULAR LANGUAGES</a:t>
            </a:r>
            <a:endParaRPr/>
          </a:p>
        </p:txBody>
      </p:sp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299" y="1584400"/>
            <a:ext cx="8588899" cy="456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0711" y="2025672"/>
            <a:ext cx="3194581" cy="319458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type="title"/>
          </p:nvPr>
        </p:nvSpPr>
        <p:spPr>
          <a:xfrm>
            <a:off x="782054" y="263810"/>
            <a:ext cx="850852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76" name="Google Shape;76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Char char="•"/>
            </a:pPr>
            <a:r>
              <a:rPr lang="en-US" sz="2200"/>
              <a:t>Executive Summary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00"/>
              <a:buChar char="•"/>
            </a:pPr>
            <a:r>
              <a:rPr lang="en-US" sz="2200"/>
              <a:t>Introduction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00"/>
              <a:buChar char="•"/>
            </a:pPr>
            <a:r>
              <a:rPr lang="en-US" sz="2200"/>
              <a:t>Methodology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00"/>
              <a:buChar char="•"/>
            </a:pPr>
            <a:r>
              <a:rPr lang="en-US" sz="2200"/>
              <a:t>Results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</a:pPr>
            <a:r>
              <a:rPr lang="en-US" sz="1800"/>
              <a:t>Visualization – Charts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</a:pPr>
            <a:r>
              <a:rPr lang="en-US" sz="1800"/>
              <a:t>Dashboard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00"/>
              <a:buChar char="•"/>
            </a:pPr>
            <a:r>
              <a:rPr lang="en-US" sz="2200"/>
              <a:t>Discussion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•"/>
            </a:pPr>
            <a:r>
              <a:rPr lang="en-US" sz="1800"/>
              <a:t>Findings &amp; Implications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00"/>
              <a:buChar char="•"/>
            </a:pPr>
            <a:r>
              <a:rPr lang="en-US" sz="2200"/>
              <a:t>Conclusion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00"/>
              <a:buChar char="•"/>
            </a:pPr>
            <a:r>
              <a:rPr lang="en-US" sz="2200"/>
              <a:t>Appendix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733926" y="304965"/>
            <a:ext cx="8565109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EXECUTIVE SUMMARY</a:t>
            </a:r>
            <a:endParaRPr/>
          </a:p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285075" y="1825624"/>
            <a:ext cx="7068725" cy="44654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200"/>
              <a:buChar char="•"/>
            </a:pPr>
            <a:r>
              <a:rPr lang="en-US" sz="2200"/>
              <a:t>Online survey of </a:t>
            </a:r>
            <a:r>
              <a:rPr lang="en-US" sz="2200"/>
              <a:t>software</a:t>
            </a:r>
            <a:r>
              <a:rPr lang="en-US" sz="2200"/>
              <a:t> professionals by stack overflow is examined</a:t>
            </a:r>
            <a:endParaRPr sz="2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Most popular language and DB: JAVA and MYSQL</a:t>
            </a:r>
            <a:endParaRPr sz="2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Most popular language and DB wanted to be learn next year: JAVA and PostgresSQL</a:t>
            </a:r>
            <a:endParaRPr sz="2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95% Male and 5% Female</a:t>
            </a:r>
            <a:endParaRPr sz="2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Age group 25-30</a:t>
            </a:r>
            <a:endParaRPr sz="2200"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0494" y="2302762"/>
            <a:ext cx="3194581" cy="3194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770021" y="365125"/>
            <a:ext cx="764786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4347" y="2262036"/>
            <a:ext cx="3054361" cy="305436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4285075" y="1825625"/>
            <a:ext cx="706872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0070C0"/>
                </a:solidFill>
                <a:latin typeface="IBM Plex Mono"/>
                <a:ea typeface="IBM Plex Mono"/>
                <a:cs typeface="IBM Plex Mono"/>
                <a:sym typeface="IBM Plex Mono"/>
              </a:rPr>
              <a:t>Stack Overflow’s annual Developer Survey is the largest and most comprehensive survey of people who code around the world</a:t>
            </a:r>
            <a:endParaRPr sz="2200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Font typeface="IBM Plex Mono"/>
              <a:buChar char="•"/>
            </a:pPr>
            <a:r>
              <a:rPr lang="en-US" sz="2200">
                <a:solidFill>
                  <a:srgbClr val="0070C0"/>
                </a:solidFill>
                <a:latin typeface="IBM Plex Mono"/>
                <a:ea typeface="IBM Plex Mono"/>
                <a:cs typeface="IBM Plex Mono"/>
                <a:sym typeface="IBM Plex Mono"/>
              </a:rPr>
              <a:t>Nearly 90,000 participant</a:t>
            </a:r>
            <a:endParaRPr sz="2200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Font typeface="IBM Plex Mono"/>
              <a:buChar char="•"/>
            </a:pPr>
            <a:r>
              <a:rPr lang="en-US" sz="2200">
                <a:solidFill>
                  <a:srgbClr val="0070C0"/>
                </a:solidFill>
                <a:latin typeface="IBM Plex Mono"/>
                <a:ea typeface="IBM Plex Mono"/>
                <a:cs typeface="IBM Plex Mono"/>
                <a:sym typeface="IBM Plex Mono"/>
              </a:rPr>
              <a:t>This analysis examines popularity of different languages and databases.</a:t>
            </a:r>
            <a:endParaRPr sz="2200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Font typeface="IBM Plex Mono"/>
              <a:buChar char="•"/>
            </a:pPr>
            <a:r>
              <a:rPr lang="en-US" sz="2200">
                <a:solidFill>
                  <a:srgbClr val="0070C0"/>
                </a:solidFill>
                <a:latin typeface="IBM Plex Mono"/>
                <a:ea typeface="IBM Plex Mono"/>
                <a:cs typeface="IBM Plex Mono"/>
                <a:sym typeface="IBM Plex Mono"/>
              </a:rPr>
              <a:t>Also age and gender of participants analyzed.</a:t>
            </a:r>
            <a:endParaRPr sz="2200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782053" y="376642"/>
            <a:ext cx="723072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METHODOLOGY</a:t>
            </a:r>
            <a:endParaRPr/>
          </a:p>
        </p:txBody>
      </p:sp>
      <p:sp>
        <p:nvSpPr>
          <p:cNvPr id="97" name="Google Shape;97;p19"/>
          <p:cNvSpPr txBox="1"/>
          <p:nvPr>
            <p:ph idx="2" type="body"/>
          </p:nvPr>
        </p:nvSpPr>
        <p:spPr>
          <a:xfrm>
            <a:off x="4285075" y="1825625"/>
            <a:ext cx="706872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Char char="•"/>
            </a:pPr>
            <a:r>
              <a:rPr lang="en-US" sz="2200"/>
              <a:t>Based on a survey of 88,883 software developers from 179 countries</a:t>
            </a:r>
            <a:endParaRPr sz="2200"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The dataset comes from the following sources</a:t>
            </a:r>
            <a:endParaRPr sz="2200"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The dataset used is a randomized subset contains around 1/10th of the original dataset and available as a .csv file </a:t>
            </a:r>
            <a:r>
              <a:rPr lang="en-US" sz="22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-US" sz="2200"/>
              <a:t>.</a:t>
            </a:r>
            <a:endParaRPr sz="2200"/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9655" y="1831709"/>
            <a:ext cx="3194581" cy="3194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PROGRAMMING LANGUAGE TRENDS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813816" y="1825625"/>
            <a:ext cx="2228642" cy="501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Current Year</a:t>
            </a:r>
            <a:endParaRPr/>
          </a:p>
        </p:txBody>
      </p:sp>
      <p:sp>
        <p:nvSpPr>
          <p:cNvPr id="105" name="Google Shape;105;p20"/>
          <p:cNvSpPr txBox="1"/>
          <p:nvPr>
            <p:ph idx="2" type="body"/>
          </p:nvPr>
        </p:nvSpPr>
        <p:spPr>
          <a:xfrm>
            <a:off x="6172200" y="1825625"/>
            <a:ext cx="1758142" cy="501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Next Year</a:t>
            </a:r>
            <a:endParaRPr/>
          </a:p>
        </p:txBody>
      </p:sp>
      <p:sp>
        <p:nvSpPr>
          <p:cNvPr id="106" name="Google Shape;106;p20"/>
          <p:cNvSpPr txBox="1"/>
          <p:nvPr/>
        </p:nvSpPr>
        <p:spPr>
          <a:xfrm>
            <a:off x="838199" y="2506661"/>
            <a:ext cx="4614949" cy="3670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201" y="2736625"/>
            <a:ext cx="4828524" cy="331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0000" y="2736625"/>
            <a:ext cx="5126026" cy="323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2800"/>
              <a:buFont typeface="IBM Plex Mono SemiBold"/>
              <a:buNone/>
            </a:pPr>
            <a:r>
              <a:rPr lang="en-US" sz="2800"/>
              <a:t>PROGRAMMING LANGUAGE TRENDS - FINDINGS &amp; IMPLICATIONS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813816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Findings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Char char="•"/>
            </a:pPr>
            <a:r>
              <a:rPr lang="en-US"/>
              <a:t>Top 5 language: Java, HTML, SQL, BASH and Python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Top 5 Language wanted to be learn: Java, HTML, SQL, Python and Typescript</a:t>
            </a:r>
            <a:endParaRPr/>
          </a:p>
        </p:txBody>
      </p:sp>
      <p:sp>
        <p:nvSpPr>
          <p:cNvPr id="115" name="Google Shape;115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Implications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Most likely, next year: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Char char="•"/>
            </a:pPr>
            <a:r>
              <a:rPr lang="en-US"/>
              <a:t>Java will remain most popular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Python will become more popular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Bash will become less popular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862584" y="42876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DATABASE TRENDS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813816" y="1825625"/>
            <a:ext cx="2228642" cy="501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Current Year</a:t>
            </a:r>
            <a:endParaRPr/>
          </a:p>
        </p:txBody>
      </p:sp>
      <p:sp>
        <p:nvSpPr>
          <p:cNvPr id="122" name="Google Shape;122;p22"/>
          <p:cNvSpPr txBox="1"/>
          <p:nvPr>
            <p:ph idx="2" type="body"/>
          </p:nvPr>
        </p:nvSpPr>
        <p:spPr>
          <a:xfrm>
            <a:off x="6172200" y="1825625"/>
            <a:ext cx="1758142" cy="501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Next Year</a:t>
            </a:r>
            <a:endParaRPr/>
          </a:p>
        </p:txBody>
      </p:sp>
      <p:sp>
        <p:nvSpPr>
          <p:cNvPr id="123" name="Google Shape;123;p22"/>
          <p:cNvSpPr txBox="1"/>
          <p:nvPr/>
        </p:nvSpPr>
        <p:spPr>
          <a:xfrm>
            <a:off x="838199" y="2506661"/>
            <a:ext cx="4614949" cy="3670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4" name="Google Shape;124;p22"/>
          <p:cNvSpPr txBox="1"/>
          <p:nvPr/>
        </p:nvSpPr>
        <p:spPr>
          <a:xfrm>
            <a:off x="6172200" y="2506661"/>
            <a:ext cx="4614949" cy="3670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2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575" y="2905025"/>
            <a:ext cx="10076426" cy="327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000"/>
              <a:buFont typeface="IBM Plex Mono SemiBold"/>
              <a:buNone/>
            </a:pPr>
            <a:r>
              <a:rPr lang="en-US"/>
              <a:t>DATABASE TRENDS - FINDINGS &amp; IMPLICATIONS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813816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Findings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t/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Top 5 Database: MYSQL,MS SQL, PostgreSQL and MongoDB</a:t>
            </a:r>
            <a:endParaRPr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Top 5 Database wanted to be learn:PostgreSQL, MongoDB, Redis, MYSQL and Elasticsearch </a:t>
            </a:r>
            <a:endParaRPr/>
          </a:p>
        </p:txBody>
      </p:sp>
      <p:sp>
        <p:nvSpPr>
          <p:cNvPr id="132" name="Google Shape;132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rPr lang="en-US"/>
              <a:t>Implications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Most likely, next year:</a:t>
            </a:r>
            <a:endParaRPr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PostgreSQL will remain most popular</a:t>
            </a:r>
            <a:endParaRPr/>
          </a:p>
          <a:p>
            <a:pPr indent="-165100" lvl="0" marL="2286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MongoDB will become more popular</a:t>
            </a:r>
            <a:endParaRPr/>
          </a:p>
          <a:p>
            <a:pPr indent="-165100" lvl="0" marL="2286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MySQL will become less popular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_TEMPLATE_skill_network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